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5" r:id="rId2"/>
  </p:sldMasterIdLst>
  <p:notesMasterIdLst>
    <p:notesMasterId r:id="rId18"/>
  </p:notesMasterIdLst>
  <p:handoutMasterIdLst>
    <p:handoutMasterId r:id="rId19"/>
  </p:handoutMasterIdLst>
  <p:sldIdLst>
    <p:sldId id="321" r:id="rId3"/>
    <p:sldId id="281" r:id="rId4"/>
    <p:sldId id="331" r:id="rId5"/>
    <p:sldId id="300" r:id="rId6"/>
    <p:sldId id="332" r:id="rId7"/>
    <p:sldId id="329" r:id="rId8"/>
    <p:sldId id="330" r:id="rId9"/>
    <p:sldId id="279" r:id="rId10"/>
    <p:sldId id="310" r:id="rId11"/>
    <p:sldId id="303" r:id="rId12"/>
    <p:sldId id="322" r:id="rId13"/>
    <p:sldId id="285" r:id="rId14"/>
    <p:sldId id="323" r:id="rId15"/>
    <p:sldId id="328" r:id="rId16"/>
    <p:sldId id="282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5" cy="466725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5" cy="466725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4F6C2E64-1CB2-41F4-AD8F-FE04D28DF3C1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7"/>
            <a:ext cx="3038475" cy="46672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C0A7F984-CBAF-4EE8-8A67-8C8E45EB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65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36" tIns="46569" rIns="93136" bIns="4656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36" tIns="46569" rIns="93136" bIns="46569" rtlCol="0"/>
          <a:lstStyle>
            <a:lvl1pPr algn="r">
              <a:defRPr sz="1200"/>
            </a:lvl1pPr>
          </a:lstStyle>
          <a:p>
            <a:fld id="{8B08DC78-3F09-4F49-90CB-D15122B4D36D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6" tIns="46569" rIns="93136" bIns="4656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36" tIns="46569" rIns="93136" bIns="4656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7840" cy="466433"/>
          </a:xfrm>
          <a:prstGeom prst="rect">
            <a:avLst/>
          </a:prstGeom>
        </p:spPr>
        <p:txBody>
          <a:bodyPr vert="horz" lIns="93136" tIns="46569" rIns="93136" bIns="4656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70"/>
            <a:ext cx="3037840" cy="466433"/>
          </a:xfrm>
          <a:prstGeom prst="rect">
            <a:avLst/>
          </a:prstGeom>
        </p:spPr>
        <p:txBody>
          <a:bodyPr vert="horz" lIns="93136" tIns="46569" rIns="93136" bIns="46569" rtlCol="0" anchor="b"/>
          <a:lstStyle>
            <a:lvl1pPr algn="r">
              <a:defRPr sz="1200"/>
            </a:lvl1pPr>
          </a:lstStyle>
          <a:p>
            <a:fld id="{81075286-6E4D-46E3-859C-AFC7C9EB9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51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5286-6E4D-46E3-859C-AFC7C9EB9FA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98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16621" y="4524932"/>
            <a:ext cx="5732948" cy="4286776"/>
          </a:xfrm>
          <a:prstGeom prst="rect">
            <a:avLst/>
          </a:prstGeom>
        </p:spPr>
        <p:txBody>
          <a:bodyPr lIns="94890" tIns="94890" rIns="94890" bIns="94890" anchor="ctr" anchorCtr="0">
            <a:noAutofit/>
          </a:bodyPr>
          <a:lstStyle/>
          <a:p>
            <a:endParaRPr dirty="0"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12788"/>
            <a:ext cx="6350000" cy="3573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00608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5286-6E4D-46E3-859C-AFC7C9EB9FA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676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16621" y="4524932"/>
            <a:ext cx="5732948" cy="4286776"/>
          </a:xfrm>
          <a:prstGeom prst="rect">
            <a:avLst/>
          </a:prstGeom>
        </p:spPr>
        <p:txBody>
          <a:bodyPr lIns="94890" tIns="94890" rIns="94890" bIns="94890" anchor="ctr" anchorCtr="0">
            <a:noAutofit/>
          </a:bodyPr>
          <a:lstStyle/>
          <a:p>
            <a:endParaRPr dirty="0"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12788"/>
            <a:ext cx="6350000" cy="3573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52066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16621" y="4524932"/>
            <a:ext cx="5732948" cy="4286776"/>
          </a:xfrm>
          <a:prstGeom prst="rect">
            <a:avLst/>
          </a:prstGeom>
        </p:spPr>
        <p:txBody>
          <a:bodyPr lIns="94890" tIns="94890" rIns="94890" bIns="94890" anchor="ctr" anchorCtr="0">
            <a:noAutofit/>
          </a:bodyPr>
          <a:lstStyle/>
          <a:p>
            <a:endParaRPr dirty="0"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12788"/>
            <a:ext cx="6350000" cy="3573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91906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5286-6E4D-46E3-859C-AFC7C9EB9FA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8372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16621" y="4524932"/>
            <a:ext cx="5732948" cy="4286776"/>
          </a:xfrm>
          <a:prstGeom prst="rect">
            <a:avLst/>
          </a:prstGeom>
        </p:spPr>
        <p:txBody>
          <a:bodyPr lIns="94890" tIns="94890" rIns="94890" bIns="94890" anchor="ctr" anchorCtr="0">
            <a:noAutofit/>
          </a:bodyPr>
          <a:lstStyle/>
          <a:p>
            <a:endParaRPr dirty="0"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12788"/>
            <a:ext cx="6350000" cy="3573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41647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16621" y="4524932"/>
            <a:ext cx="5732948" cy="4286776"/>
          </a:xfrm>
          <a:prstGeom prst="rect">
            <a:avLst/>
          </a:prstGeom>
        </p:spPr>
        <p:txBody>
          <a:bodyPr lIns="94890" tIns="94890" rIns="94890" bIns="94890" anchor="ctr" anchorCtr="0">
            <a:noAutofit/>
          </a:bodyPr>
          <a:lstStyle/>
          <a:p>
            <a:endParaRPr dirty="0"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12788"/>
            <a:ext cx="6350000" cy="3573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58906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16621" y="4524932"/>
            <a:ext cx="5732948" cy="4286776"/>
          </a:xfrm>
          <a:prstGeom prst="rect">
            <a:avLst/>
          </a:prstGeom>
        </p:spPr>
        <p:txBody>
          <a:bodyPr lIns="94890" tIns="94890" rIns="94890" bIns="94890" anchor="ctr" anchorCtr="0">
            <a:noAutofit/>
          </a:bodyPr>
          <a:lstStyle/>
          <a:p>
            <a:endParaRPr dirty="0"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12788"/>
            <a:ext cx="6350000" cy="3573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56065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16621" y="4524932"/>
            <a:ext cx="5732948" cy="4286776"/>
          </a:xfrm>
          <a:prstGeom prst="rect">
            <a:avLst/>
          </a:prstGeom>
        </p:spPr>
        <p:txBody>
          <a:bodyPr lIns="94890" tIns="94890" rIns="94890" bIns="94890" anchor="ctr" anchorCtr="0">
            <a:noAutofit/>
          </a:bodyPr>
          <a:lstStyle/>
          <a:p>
            <a:endParaRPr dirty="0"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12788"/>
            <a:ext cx="6350000" cy="3573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63177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16621" y="4524932"/>
            <a:ext cx="5732948" cy="4286776"/>
          </a:xfrm>
          <a:prstGeom prst="rect">
            <a:avLst/>
          </a:prstGeom>
        </p:spPr>
        <p:txBody>
          <a:bodyPr lIns="94890" tIns="94890" rIns="94890" bIns="94890" anchor="ctr" anchorCtr="0">
            <a:noAutofit/>
          </a:bodyPr>
          <a:lstStyle/>
          <a:p>
            <a:endParaRPr dirty="0"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12788"/>
            <a:ext cx="6350000" cy="3573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59820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16621" y="4524932"/>
            <a:ext cx="5732948" cy="4286776"/>
          </a:xfrm>
          <a:prstGeom prst="rect">
            <a:avLst/>
          </a:prstGeom>
        </p:spPr>
        <p:txBody>
          <a:bodyPr lIns="94890" tIns="94890" rIns="94890" bIns="94890" anchor="ctr" anchorCtr="0">
            <a:noAutofit/>
          </a:bodyPr>
          <a:lstStyle/>
          <a:p>
            <a:endParaRPr dirty="0"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12788"/>
            <a:ext cx="6350000" cy="3573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38031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5286-6E4D-46E3-859C-AFC7C9EB9FA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63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16621" y="4524932"/>
            <a:ext cx="5732948" cy="4286776"/>
          </a:xfrm>
          <a:prstGeom prst="rect">
            <a:avLst/>
          </a:prstGeom>
        </p:spPr>
        <p:txBody>
          <a:bodyPr lIns="94890" tIns="94890" rIns="94890" bIns="94890" anchor="ctr" anchorCtr="0">
            <a:noAutofit/>
          </a:bodyPr>
          <a:lstStyle/>
          <a:p>
            <a:endParaRPr dirty="0"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12788"/>
            <a:ext cx="6350000" cy="3573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62621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16621" y="4524932"/>
            <a:ext cx="5732948" cy="4286776"/>
          </a:xfrm>
          <a:prstGeom prst="rect">
            <a:avLst/>
          </a:prstGeom>
        </p:spPr>
        <p:txBody>
          <a:bodyPr lIns="94890" tIns="94890" rIns="94890" bIns="94890" anchor="ctr" anchorCtr="0">
            <a:noAutofit/>
          </a:bodyPr>
          <a:lstStyle/>
          <a:p>
            <a:endParaRPr dirty="0"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12788"/>
            <a:ext cx="6350000" cy="3573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5563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7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21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37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hape 13"/>
          <p:cNvPicPr preferRelativeResize="0"/>
          <p:nvPr/>
        </p:nvPicPr>
        <p:blipFill rotWithShape="1">
          <a:blip r:embed="rId2">
            <a:alphaModFix/>
          </a:blip>
          <a:srcRect t="65171"/>
          <a:stretch/>
        </p:blipFill>
        <p:spPr>
          <a:xfrm>
            <a:off x="-8465" y="4469523"/>
            <a:ext cx="12200464" cy="238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74923" y="4838856"/>
            <a:ext cx="2469932" cy="185244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33265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609600" y="670034"/>
            <a:ext cx="11099800" cy="6019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26226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Shape 17"/>
          <p:cNvSpPr txBox="1"/>
          <p:nvPr/>
        </p:nvSpPr>
        <p:spPr>
          <a:xfrm>
            <a:off x="105105" y="6321971"/>
            <a:ext cx="946982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18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Top-performing urban school district in Florida</a:t>
            </a:r>
          </a:p>
        </p:txBody>
      </p:sp>
    </p:spTree>
    <p:extLst>
      <p:ext uri="{BB962C8B-B14F-4D97-AF65-F5344CB8AC3E}">
        <p14:creationId xmlns:p14="http://schemas.microsoft.com/office/powerpoint/2010/main" val="2420590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le and Content">
    <p:bg>
      <p:bgPr>
        <a:gradFill>
          <a:gsLst>
            <a:gs pos="0">
              <a:schemeClr val="lt1"/>
            </a:gs>
            <a:gs pos="67000">
              <a:schemeClr val="lt1"/>
            </a:gs>
            <a:gs pos="100000">
              <a:srgbClr val="E4E4E4"/>
            </a:gs>
          </a:gsLst>
          <a:lin ang="599999" scaled="0"/>
        </a:gra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2117541" y="2560001"/>
            <a:ext cx="7704665" cy="2846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0" y="160542"/>
            <a:ext cx="12192000" cy="22440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rgbClr val="26226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marL="1828800" indent="0" algn="ctr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-8467" y="6211615"/>
            <a:ext cx="12192000" cy="646385"/>
          </a:xfrm>
          <a:prstGeom prst="rect">
            <a:avLst/>
          </a:prstGeom>
          <a:solidFill>
            <a:srgbClr val="262262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1800" kern="0" dirty="0">
              <a:solidFill>
                <a:srgbClr val="00ACEC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pic>
        <p:nvPicPr>
          <p:cNvPr id="37" name="Shape 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07195" y="5226528"/>
            <a:ext cx="1944067" cy="145805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/>
          <p:nvPr/>
        </p:nvSpPr>
        <p:spPr>
          <a:xfrm>
            <a:off x="693684" y="6321971"/>
            <a:ext cx="8881241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18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Top-performing urban school district in Florida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37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7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Shape 25"/>
          <p:cNvPicPr preferRelativeResize="0"/>
          <p:nvPr/>
        </p:nvPicPr>
        <p:blipFill rotWithShape="1">
          <a:blip r:embed="rId2">
            <a:alphaModFix/>
          </a:blip>
          <a:srcRect b="63907"/>
          <a:stretch/>
        </p:blipFill>
        <p:spPr>
          <a:xfrm>
            <a:off x="-8465" y="1"/>
            <a:ext cx="12200464" cy="247518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735724" y="3105809"/>
            <a:ext cx="11099800" cy="3428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2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5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5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5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5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5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5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735724" y="2175642"/>
            <a:ext cx="11099800" cy="7500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262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2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5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5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5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5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5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5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9694" y="78827"/>
            <a:ext cx="2469932" cy="1852449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9376953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rgbClr val="002060"/>
              </a:buClr>
              <a:buSzPct val="25000"/>
            </a:pPr>
            <a:fld id="{00000000-1234-1234-1234-123412341234}" type="slidenum">
              <a:rPr lang="en-US" sz="100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pPr>
                <a:buClr>
                  <a:srgbClr val="002060"/>
                </a:buClr>
                <a:buSzPct val="25000"/>
              </a:pPr>
              <a:t>‹#›</a:t>
            </a:fld>
            <a:endParaRPr lang="en-US" sz="10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9639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Custom Layout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hape 8"/>
          <p:cNvPicPr preferRelativeResize="0"/>
          <p:nvPr/>
        </p:nvPicPr>
        <p:blipFill rotWithShape="1">
          <a:blip r:embed="rId2">
            <a:alphaModFix/>
          </a:blip>
          <a:srcRect t="-462" b="1"/>
          <a:stretch/>
        </p:blipFill>
        <p:spPr>
          <a:xfrm>
            <a:off x="-8465" y="-31532"/>
            <a:ext cx="12200464" cy="688953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0" y="2304291"/>
            <a:ext cx="121920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/>
          <p:nvPr/>
        </p:nvSpPr>
        <p:spPr>
          <a:xfrm>
            <a:off x="105105" y="6321971"/>
            <a:ext cx="946982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  <a:rtl val="0"/>
              </a:rPr>
              <a:t>Top-performing urban school district in Florida</a:t>
            </a:r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71035" y="4389540"/>
            <a:ext cx="3069020" cy="2301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0946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7_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Shape 19"/>
          <p:cNvPicPr preferRelativeResize="0"/>
          <p:nvPr/>
        </p:nvPicPr>
        <p:blipFill rotWithShape="1">
          <a:blip r:embed="rId2">
            <a:alphaModFix/>
          </a:blip>
          <a:srcRect b="63907"/>
          <a:stretch/>
        </p:blipFill>
        <p:spPr>
          <a:xfrm>
            <a:off x="-8465" y="1"/>
            <a:ext cx="12200464" cy="247518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735724" y="3105809"/>
            <a:ext cx="11099800" cy="3428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735724" y="2175642"/>
            <a:ext cx="11099800" cy="7500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26226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22" name="Shape 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9695" y="78827"/>
            <a:ext cx="2469932" cy="18524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7941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2117541" y="3379808"/>
            <a:ext cx="7704665" cy="2846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0" y="980349"/>
            <a:ext cx="12192000" cy="22440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rgbClr val="26226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marL="1828800" indent="0" algn="ctr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-8467" y="1"/>
            <a:ext cx="12192000" cy="646385"/>
          </a:xfrm>
          <a:prstGeom prst="rect">
            <a:avLst/>
          </a:prstGeom>
          <a:solidFill>
            <a:srgbClr val="262262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ACEC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pic>
        <p:nvPicPr>
          <p:cNvPr id="31" name="Shape 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3473" y="251322"/>
            <a:ext cx="1944067" cy="145805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 txBox="1"/>
          <p:nvPr/>
        </p:nvSpPr>
        <p:spPr>
          <a:xfrm>
            <a:off x="3302292" y="138526"/>
            <a:ext cx="8881241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  <a:rtl val="0"/>
              </a:rPr>
              <a:t>Top-performing urban school district in Florida</a:t>
            </a:r>
          </a:p>
        </p:txBody>
      </p:sp>
    </p:spTree>
    <p:extLst>
      <p:ext uri="{BB962C8B-B14F-4D97-AF65-F5344CB8AC3E}">
        <p14:creationId xmlns:p14="http://schemas.microsoft.com/office/powerpoint/2010/main" val="1308395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le and Content">
    <p:bg>
      <p:bgPr>
        <a:gradFill>
          <a:gsLst>
            <a:gs pos="0">
              <a:schemeClr val="lt1"/>
            </a:gs>
            <a:gs pos="67000">
              <a:schemeClr val="lt1"/>
            </a:gs>
            <a:gs pos="100000">
              <a:srgbClr val="E4E4E4"/>
            </a:gs>
          </a:gsLst>
          <a:lin ang="599999" scaled="0"/>
        </a:gra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2117541" y="2560001"/>
            <a:ext cx="7704665" cy="2846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0" y="160542"/>
            <a:ext cx="12192000" cy="22440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rgbClr val="26226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marL="1828800" indent="0" algn="ctr"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-8467" y="6211615"/>
            <a:ext cx="12192000" cy="646385"/>
          </a:xfrm>
          <a:prstGeom prst="rect">
            <a:avLst/>
          </a:prstGeom>
          <a:solidFill>
            <a:srgbClr val="262262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ACEC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pic>
        <p:nvPicPr>
          <p:cNvPr id="37" name="Shape 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07195" y="5226528"/>
            <a:ext cx="1944067" cy="145805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/>
          <p:nvPr/>
        </p:nvSpPr>
        <p:spPr>
          <a:xfrm>
            <a:off x="693684" y="6321971"/>
            <a:ext cx="8881241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  <a:rtl val="0"/>
              </a:rPr>
              <a:t>Top-performing urban school district in Florida</a:t>
            </a:r>
          </a:p>
        </p:txBody>
      </p:sp>
    </p:spTree>
    <p:extLst>
      <p:ext uri="{BB962C8B-B14F-4D97-AF65-F5344CB8AC3E}">
        <p14:creationId xmlns:p14="http://schemas.microsoft.com/office/powerpoint/2010/main" val="21875206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Shape 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8465" y="0"/>
            <a:ext cx="12200464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471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493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-8467" y="149772"/>
            <a:ext cx="12200467" cy="8828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2111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Title and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Shape 45"/>
          <p:cNvPicPr preferRelativeResize="0"/>
          <p:nvPr/>
        </p:nvPicPr>
        <p:blipFill rotWithShape="1">
          <a:blip r:embed="rId2">
            <a:alphaModFix/>
          </a:blip>
          <a:srcRect b="65632"/>
          <a:stretch/>
        </p:blipFill>
        <p:spPr>
          <a:xfrm>
            <a:off x="-8465" y="1"/>
            <a:ext cx="12200464" cy="2356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Shape 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2758" y="240212"/>
            <a:ext cx="4386321" cy="6351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94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  <a:rtl val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  <a:rtl val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748934-BF82-4AC5-A313-6BBFE48E722A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  <a:rtl val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6216270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hape 13"/>
          <p:cNvPicPr preferRelativeResize="0"/>
          <p:nvPr/>
        </p:nvPicPr>
        <p:blipFill rotWithShape="1">
          <a:blip r:embed="rId2">
            <a:alphaModFix/>
          </a:blip>
          <a:srcRect t="65171"/>
          <a:stretch/>
        </p:blipFill>
        <p:spPr>
          <a:xfrm>
            <a:off x="-8465" y="4469523"/>
            <a:ext cx="12200464" cy="238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74923" y="4838856"/>
            <a:ext cx="2469932" cy="185244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33265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609600" y="670034"/>
            <a:ext cx="11099800" cy="6019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26226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Shape 17"/>
          <p:cNvSpPr txBox="1"/>
          <p:nvPr/>
        </p:nvSpPr>
        <p:spPr>
          <a:xfrm>
            <a:off x="105105" y="6321971"/>
            <a:ext cx="946982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  <a:rtl val="0"/>
              </a:rPr>
              <a:t>Top-performing urban school district in Florida</a:t>
            </a:r>
          </a:p>
        </p:txBody>
      </p:sp>
    </p:spTree>
    <p:extLst>
      <p:ext uri="{BB962C8B-B14F-4D97-AF65-F5344CB8AC3E}">
        <p14:creationId xmlns:p14="http://schemas.microsoft.com/office/powerpoint/2010/main" val="2080800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03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4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7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40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14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4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4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0BF87-1F5E-43C4-8E4D-DC32E25B81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5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70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58999">
              <a:schemeClr val="lt1"/>
            </a:gs>
            <a:gs pos="100000">
              <a:srgbClr val="E4E4E4"/>
            </a:gs>
          </a:gsLst>
          <a:lin ang="599999" scaled="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-8467" y="89228"/>
            <a:ext cx="12200467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261240" y="3241593"/>
            <a:ext cx="10088325" cy="20258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marR="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102281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</p:sldLayoutIdLst>
  <p:timing>
    <p:tnLst>
      <p:par>
        <p:cTn id="1" dur="indefinite" restart="never" nodeType="tmRoot"/>
      </p:par>
    </p:tnLst>
  </p:timing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doe.org/finance/contracts-grants-procurement/grants-management/project-application-amendment-procedur.s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2.ed.gov/policy/fund/guid/uniform-guidance/index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palmbeachschools.org/purchasing/All-In-One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069" y="2295977"/>
            <a:ext cx="11795760" cy="1744007"/>
          </a:xfrm>
        </p:spPr>
        <p:txBody>
          <a:bodyPr/>
          <a:lstStyle/>
          <a:p>
            <a:r>
              <a:rPr lang="en-US" sz="4000" dirty="0" smtClean="0"/>
              <a:t>Additional Review of Reimbursement Requests</a:t>
            </a:r>
            <a:br>
              <a:rPr lang="en-US" sz="4000" dirty="0" smtClean="0"/>
            </a:br>
            <a:r>
              <a:rPr lang="en-US" sz="4000" dirty="0" smtClean="0"/>
              <a:t>for Fiscal Year 2021-2022</a:t>
            </a:r>
            <a:endParaRPr lang="en-US" sz="4000" dirty="0"/>
          </a:p>
        </p:txBody>
      </p:sp>
      <p:sp>
        <p:nvSpPr>
          <p:cNvPr id="4" name="AutoShape 2" descr="Image result for twit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356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chemeClr val="lt1"/>
            </a:gs>
            <a:gs pos="100000">
              <a:srgbClr val="E4E4E4"/>
            </a:gs>
          </a:gsLst>
          <a:lin ang="599999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81965" y="724741"/>
            <a:ext cx="11297883" cy="552643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45720" indent="0" algn="ctr">
              <a:lnSpc>
                <a:spcPct val="100000"/>
              </a:lnSpc>
              <a:buNone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***When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thresholds differ you must use the most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conservative***</a:t>
            </a:r>
            <a:endParaRPr lang="en-US" sz="2400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Threshold(s) established within the school’s policies and procedures</a:t>
            </a: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If the school’s policies and procedures have stricter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thresholds than the established Federal thresholds, the school must follow the more stringent thresholds.</a:t>
            </a:r>
            <a:endParaRPr lang="en-US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Federal Thresholds </a:t>
            </a:r>
            <a:endParaRPr lang="en-US" sz="2400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Below $10,000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(Micro-Purchase – no bids or quotes required, price must be considered reasonable)</a:t>
            </a: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$10,000 to $249,999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(Small Purchase Procedures – informal bids or quotes from three (3) or more vendors/contractors)</a:t>
            </a: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Above $250,000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(Sealed Bids or Competitive Proposals)</a:t>
            </a: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Purchases from Single/Sole Source/Bid-Exempt vendors are exempt from the above mentioned thresholds and requirements. (Supporting documentation concerning the Sole Source status of the vendor must be provided)</a:t>
            </a: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Thresholds are based on an entity as a whole, not each individual component</a:t>
            </a:r>
          </a:p>
          <a:p>
            <a:pPr marL="502920" lvl="1" indent="0">
              <a:lnSpc>
                <a:spcPct val="100000"/>
              </a:lnSpc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2920" lvl="1" indent="0">
              <a:lnSpc>
                <a:spcPct val="10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25979" y="132284"/>
            <a:ext cx="11153869" cy="74295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Monetary Thresholds for Procurement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9018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069" y="2295977"/>
            <a:ext cx="11795760" cy="1744007"/>
          </a:xfrm>
        </p:spPr>
        <p:txBody>
          <a:bodyPr/>
          <a:lstStyle/>
          <a:p>
            <a:r>
              <a:rPr lang="en-US" sz="4000" dirty="0" smtClean="0"/>
              <a:t>Federal and State Grants Resources and Requirements</a:t>
            </a:r>
            <a:endParaRPr lang="en-US" sz="4000" dirty="0"/>
          </a:p>
        </p:txBody>
      </p:sp>
      <p:sp>
        <p:nvSpPr>
          <p:cNvPr id="4" name="AutoShape 2" descr="Image result for twit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518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chemeClr val="lt1"/>
            </a:gs>
            <a:gs pos="100000">
              <a:srgbClr val="E4E4E4"/>
            </a:gs>
          </a:gsLst>
          <a:lin ang="599999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06623" y="1212600"/>
            <a:ext cx="11262673" cy="5326312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88620" lvl="1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District</a:t>
            </a:r>
          </a:p>
          <a:p>
            <a:pPr marL="845820" lvl="2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Award and reimbursement due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dates </a:t>
            </a: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Greenbook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www.fldoe.org/finance/contracts-grants-procurement/grants-management/project-application-amendment-procedur.stml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Federal  </a:t>
            </a: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Uniform Grant Guidance (UGG) was effective December 26, 2014. The UGG creates one document with consistent procedures for all grant programs by consolidating existing grant guidance (such as circulars). </a:t>
            </a: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https://www2.ed.gov/policy/fund/guid/uniform-guidance/index.html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Federal Compliance Supplement</a:t>
            </a:r>
          </a:p>
          <a:p>
            <a:pPr marL="845820" lvl="1" indent="-342900">
              <a:lnSpc>
                <a:spcPct val="100000"/>
              </a:lnSpc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5820" lvl="1" indent="-342900">
              <a:lnSpc>
                <a:spcPct val="100000"/>
              </a:lnSpc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9544" y="187164"/>
            <a:ext cx="11153869" cy="102543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Charter Schools must comply </a:t>
            </a:r>
            <a:r>
              <a:rPr lang="en-US" sz="32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District</a:t>
            </a:r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n-US" sz="32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State </a:t>
            </a:r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</a:t>
            </a:r>
            <a:r>
              <a:rPr lang="en-US" sz="32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Federal </a:t>
            </a:r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requirements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641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chemeClr val="lt1"/>
            </a:gs>
            <a:gs pos="100000">
              <a:srgbClr val="E4E4E4"/>
            </a:gs>
          </a:gsLst>
          <a:lin ang="599999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258417" y="746242"/>
            <a:ext cx="11262673" cy="5326312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Entitlement and competitive grants are all reimbursement based.</a:t>
            </a: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Last date to issue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purchase orders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30 days prior to the grant project ending date.  </a:t>
            </a: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Goods and services must be received/performed by the grant project ending date.</a:t>
            </a: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Invoices for goods and services received/performed must be paid within 15 days of the grant project ending date.  Reimbursement must be requested by the same date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Grants/Departments may have stricter timelines/deadlines i.e. Title 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Budget Amendments for projects must be approved by the FLDOE no later than 60 calendar days before the end of the grant project period.</a:t>
            </a: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wait until the end to submit a reimbursement request or risk losing the funds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4453" y="3292"/>
            <a:ext cx="11153869" cy="74295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District Due Dates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645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069" y="2295977"/>
            <a:ext cx="11795760" cy="1744007"/>
          </a:xfrm>
        </p:spPr>
        <p:txBody>
          <a:bodyPr/>
          <a:lstStyle/>
          <a:p>
            <a:r>
              <a:rPr lang="en-US" sz="4000" dirty="0" smtClean="0"/>
              <a:t>Resources</a:t>
            </a:r>
            <a:endParaRPr lang="en-US" sz="4000" dirty="0"/>
          </a:p>
        </p:txBody>
      </p:sp>
      <p:sp>
        <p:nvSpPr>
          <p:cNvPr id="4" name="AutoShape 2" descr="Image result for twit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03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chemeClr val="lt1"/>
            </a:gs>
            <a:gs pos="100000">
              <a:srgbClr val="E4E4E4"/>
            </a:gs>
          </a:gsLst>
          <a:lin ang="599999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61286" y="919681"/>
            <a:ext cx="10692514" cy="4965316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grant related deadlines</a:t>
            </a:r>
          </a:p>
          <a:p>
            <a:pPr marL="45720" indent="0">
              <a:lnSpc>
                <a:spcPct val="10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Federal Grant Allocations/Reimbursements</a:t>
            </a: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link to your external auditor</a:t>
            </a:r>
          </a:p>
          <a:p>
            <a:pPr marL="502920" lvl="1" indent="0">
              <a:lnSpc>
                <a:spcPct val="100000"/>
              </a:lnSpc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Link to Green Book</a:t>
            </a:r>
          </a:p>
          <a:p>
            <a:pPr marL="45720" indent="0">
              <a:lnSpc>
                <a:spcPct val="10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Link to U.S.DOE Uniform Grant Guidance</a:t>
            </a:r>
          </a:p>
          <a:p>
            <a:pPr marL="45720" indent="0">
              <a:lnSpc>
                <a:spcPct val="10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List of District approved Vendors (Including Bid-Exempt)</a:t>
            </a: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hlinkClick r:id="rId3"/>
              </a:rPr>
              <a:t>https://www2.palmbeachschools.org/purchasing/All-In-One/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5820" lvl="1" indent="-342900"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899" y="176731"/>
            <a:ext cx="11153869" cy="74295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 Available on District Website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385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chemeClr val="lt1"/>
            </a:gs>
            <a:gs pos="100000">
              <a:srgbClr val="E4E4E4"/>
            </a:gs>
          </a:gsLst>
          <a:lin ang="599999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68490" y="1179505"/>
            <a:ext cx="11541456" cy="488464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award is used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accordance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Federal and state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statutes, regulations and the terms and conditions of the Federal award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Focus is Procurement but may be expanded based on non-compliance identified</a:t>
            </a: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Evaluate sub-recipient’s risk of noncompliance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 additional monitoring and reporting based on assessed risk level.</a:t>
            </a: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Follow-up and ensure sub-recipient takes timely and appropriate action to remedy any identified deficiencies.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</a:pPr>
            <a:endParaRPr sz="240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8464" y="150471"/>
            <a:ext cx="12113536" cy="86090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District Responsibility for Monitoring and Assessing Compliance 2 CFR 200.331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6247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chemeClr val="lt1"/>
            </a:gs>
            <a:gs pos="100000">
              <a:srgbClr val="E4E4E4"/>
            </a:gs>
          </a:gsLst>
          <a:lin ang="599999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68490" y="1179505"/>
            <a:ext cx="11541456" cy="488464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Copies of Invoices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Copies of Cancelled Checks or Bank Statements for wire transfers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Payroll Earning Statements for each employee (For Salary Reimbursement)</a:t>
            </a: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Time &amp;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Effort Certification (For Salary Reimbursement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evidence supporting request for salary reimbursement (if applicable), requested by District staff (May vary depending on Grant/Department)</a:t>
            </a: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required documentation may vary depending on the  Grant/Department. (Discuss with your District contact)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</a:pPr>
            <a:endParaRPr sz="240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8464" y="150471"/>
            <a:ext cx="12113536" cy="86090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Documentation Required with every Request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0566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chemeClr val="lt1"/>
            </a:gs>
            <a:gs pos="100000">
              <a:srgbClr val="E4E4E4"/>
            </a:gs>
          </a:gsLst>
          <a:lin ang="599999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291939" y="481209"/>
            <a:ext cx="11536907" cy="511072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88620" indent="-342900">
              <a:lnSpc>
                <a:spcPct val="100000"/>
              </a:lnSpc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Discussed at Annual Charter School Fiscal Training June 11, 2019, memo distributed July 18, 2019, Fiscal Training recorded on June 3, 2020, and Fiscal Training recorded on June 14, 2021.</a:t>
            </a:r>
          </a:p>
          <a:p>
            <a:pPr marL="45720" indent="0">
              <a:lnSpc>
                <a:spcPct val="10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For Fiscal Year 2021-2022 charter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school 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eimbursement requests for Federal grants </a:t>
            </a: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be randomly selected for additional review</a:t>
            </a:r>
          </a:p>
          <a:p>
            <a:pPr marL="45720" indent="0">
              <a:lnSpc>
                <a:spcPct val="10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Schools are required to submit additional supporting documentation for the chosen reimbursement request</a:t>
            </a:r>
          </a:p>
          <a:p>
            <a:pPr marL="45720" indent="0">
              <a:lnSpc>
                <a:spcPct val="10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The District highly recommends submitting reimbursement requests monthly or quarterly. Delaying submissions until the end of the year increases the risk reimbursement requests may be disallowed.</a:t>
            </a:r>
          </a:p>
          <a:p>
            <a:pPr marL="502920" lvl="1" indent="0">
              <a:lnSpc>
                <a:spcPct val="100000"/>
              </a:lnSpc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 </a:t>
            </a:r>
            <a:endParaRPr sz="200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6211" y="0"/>
            <a:ext cx="11153869" cy="74295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Monitoring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805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chemeClr val="lt1"/>
            </a:gs>
            <a:gs pos="100000">
              <a:srgbClr val="E4E4E4"/>
            </a:gs>
          </a:gsLst>
          <a:lin ang="599999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291939" y="742950"/>
            <a:ext cx="11536907" cy="511072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88620" indent="-342900">
              <a:lnSpc>
                <a:spcPct val="100000"/>
              </a:lnSpc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Charter schools must still comply with their board adopted procurement policies and procedures.</a:t>
            </a: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Supporting documentation must be maintained for all procurement related to Federal grants.</a:t>
            </a: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Failure to follow board adopted policies &amp; procedures and/or to provide supporting documentation when requested will result in a disallowance of the grant reimbursement.</a:t>
            </a:r>
          </a:p>
          <a:p>
            <a:pPr marL="502920" lvl="1" indent="0">
              <a:lnSpc>
                <a:spcPct val="100000"/>
              </a:lnSpc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 </a:t>
            </a:r>
            <a:endParaRPr sz="200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6211" y="0"/>
            <a:ext cx="11153869" cy="74295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Monitoring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93394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chemeClr val="lt1"/>
            </a:gs>
            <a:gs pos="100000">
              <a:srgbClr val="E4E4E4"/>
            </a:gs>
          </a:gsLst>
          <a:lin ang="599999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898" y="176731"/>
            <a:ext cx="11153869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Additional Supporting Documentation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(If Requested)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Shape 63"/>
          <p:cNvSpPr txBox="1">
            <a:spLocks noGrp="1"/>
          </p:cNvSpPr>
          <p:nvPr>
            <p:ph type="body" idx="1"/>
          </p:nvPr>
        </p:nvSpPr>
        <p:spPr>
          <a:xfrm>
            <a:off x="300251" y="578734"/>
            <a:ext cx="11536907" cy="5555847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45720" indent="0">
              <a:lnSpc>
                <a:spcPct val="100000"/>
              </a:lnSpc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45720" indent="0">
              <a:lnSpc>
                <a:spcPct val="10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Copies of Packing Slips</a:t>
            </a:r>
          </a:p>
          <a:p>
            <a:pPr marL="45720" indent="0">
              <a:lnSpc>
                <a:spcPct val="10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Copies of Bids Tabulations (Includes Justifications for vendor selections)</a:t>
            </a:r>
          </a:p>
          <a:p>
            <a:pPr marL="45720" indent="0">
              <a:lnSpc>
                <a:spcPct val="10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Copies of Bids and/or Quotes (Bids/Quotes </a:t>
            </a: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MUST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be comparable)</a:t>
            </a:r>
          </a:p>
          <a:p>
            <a:pPr marL="45720" indent="0">
              <a:lnSpc>
                <a:spcPct val="10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Purchases Orders (Signed and Dated)</a:t>
            </a:r>
          </a:p>
          <a:p>
            <a:pPr marL="45720" indent="0">
              <a:lnSpc>
                <a:spcPct val="10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Additional Documents as requested by District Staff</a:t>
            </a: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502920" lvl="1" indent="0">
              <a:lnSpc>
                <a:spcPct val="100000"/>
              </a:lnSpc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 </a:t>
            </a:r>
            <a:endParaRPr sz="200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937552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069" y="2295977"/>
            <a:ext cx="11795760" cy="1744007"/>
          </a:xfrm>
        </p:spPr>
        <p:txBody>
          <a:bodyPr/>
          <a:lstStyle/>
          <a:p>
            <a:r>
              <a:rPr lang="en-US" sz="4000" dirty="0" smtClean="0"/>
              <a:t>Procurement Compliance, Methods, &amp; Thresholds</a:t>
            </a:r>
            <a:endParaRPr lang="en-US" sz="4000" dirty="0"/>
          </a:p>
        </p:txBody>
      </p:sp>
      <p:sp>
        <p:nvSpPr>
          <p:cNvPr id="4" name="AutoShape 2" descr="Image result for twit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773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chemeClr val="lt1"/>
            </a:gs>
            <a:gs pos="100000">
              <a:srgbClr val="E4E4E4"/>
            </a:gs>
          </a:gsLst>
          <a:lin ang="599999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35666" y="1026664"/>
            <a:ext cx="11416102" cy="5222702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Entities must use their own documented procurement procedures which align with applicable Federal, State and local laws and regulations</a:t>
            </a: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Maintain oversight of contractor performance</a:t>
            </a: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Maintain written standards covering conflicts of interest</a:t>
            </a: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Must include disciplinary actions for violations of the standards</a:t>
            </a: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Recommended conflict of interest attestation form</a:t>
            </a: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Award contracts only to responsible and able contractors</a:t>
            </a: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Maintain records sufficient to detail the history of procurement</a:t>
            </a: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 procurement transactions must be conducted to allow full and open competition</a:t>
            </a: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Written procedures for procurement transactions</a:t>
            </a: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sz="2400" dirty="0">
              <a:solidFill>
                <a:srgbClr val="7F7F7F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899" y="176731"/>
            <a:ext cx="11153869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Procurement Compliance Requirements for Non-Federal Entities 2 CFR 200.318 – 200.326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7666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chemeClr val="lt1"/>
            </a:gs>
            <a:gs pos="100000">
              <a:srgbClr val="E4E4E4"/>
            </a:gs>
          </a:gsLst>
          <a:lin ang="599999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588607" y="965401"/>
            <a:ext cx="10929440" cy="486384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Micro-Purchase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Small Purchase Procedures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(Informal bids and/or quotes)</a:t>
            </a:r>
          </a:p>
          <a:p>
            <a:pPr marL="45720" indent="0">
              <a:lnSpc>
                <a:spcPct val="100000"/>
              </a:lnSpc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Sealed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Bids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(Competitive Solicitations)</a:t>
            </a:r>
          </a:p>
          <a:p>
            <a:pPr marL="45720" indent="0">
              <a:lnSpc>
                <a:spcPct val="10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Competitive Proposals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(Competitive Solicitations)</a:t>
            </a:r>
          </a:p>
          <a:p>
            <a:pPr marL="45720" indent="0">
              <a:lnSpc>
                <a:spcPct val="10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Non-competitive Proposals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(Sole/Single Source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862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“Piggy-Back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Entity may take advantage of contracts awarded by other governmental agencies, with permission from the vendor, at the same terms, conditions, and prices</a:t>
            </a:r>
          </a:p>
          <a:p>
            <a:pPr marL="502920" lvl="1" indent="0">
              <a:lnSpc>
                <a:spcPct val="10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(or below established prices)</a:t>
            </a:r>
          </a:p>
          <a:p>
            <a:pPr marL="845820" lvl="1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8016" y="92597"/>
            <a:ext cx="11850623" cy="87280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Procurement Methods 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CFR 200.320 &amp; 6A-1.012(7)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BF87-1F5E-43C4-8E4D-DC32E25B813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83185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ue">
  <a:themeElements>
    <a:clrScheme name="Blue II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75283</TotalTime>
  <Words>939</Words>
  <Application>Microsoft Office PowerPoint</Application>
  <PresentationFormat>Widescreen</PresentationFormat>
  <Paragraphs>136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Blue</vt:lpstr>
      <vt:lpstr>Additional Review of Reimbursement Requests for Fiscal Year 2021-2022</vt:lpstr>
      <vt:lpstr>District Responsibility for Monitoring and Assessing Compliance 2 CFR 200.331</vt:lpstr>
      <vt:lpstr>Documentation Required with every Request</vt:lpstr>
      <vt:lpstr>Additional Monitoring</vt:lpstr>
      <vt:lpstr>Additional Monitoring</vt:lpstr>
      <vt:lpstr>Required Additional Supporting Documentation (If Requested)</vt:lpstr>
      <vt:lpstr>Procurement Compliance, Methods, &amp; Thresholds</vt:lpstr>
      <vt:lpstr>Procurement Compliance Requirements for Non-Federal Entities 2 CFR 200.318 – 200.326</vt:lpstr>
      <vt:lpstr>Procurement Methods  2 CFR 200.320 &amp; 6A-1.012(7)</vt:lpstr>
      <vt:lpstr>Monetary Thresholds for Procurement</vt:lpstr>
      <vt:lpstr>Federal and State Grants Resources and Requirements</vt:lpstr>
      <vt:lpstr>Charter Schools must comply with District, State and Federal requirements</vt:lpstr>
      <vt:lpstr>District Due Dates</vt:lpstr>
      <vt:lpstr>Resources</vt:lpstr>
      <vt:lpstr>Resources Available on District Website</vt:lpstr>
    </vt:vector>
  </TitlesOfParts>
  <Company>The School District of Palm Beach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SDPBC</dc:creator>
  <cp:lastModifiedBy>W. Dufresne</cp:lastModifiedBy>
  <cp:revision>498</cp:revision>
  <cp:lastPrinted>2019-08-28T14:50:50Z</cp:lastPrinted>
  <dcterms:created xsi:type="dcterms:W3CDTF">2017-04-06T14:17:53Z</dcterms:created>
  <dcterms:modified xsi:type="dcterms:W3CDTF">2021-06-23T15:49:14Z</dcterms:modified>
</cp:coreProperties>
</file>